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критического мышления учащихся на уроках географии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r>
              <a:rPr lang="ru-RU" dirty="0" smtClean="0"/>
              <a:t>Кунациев Ш.К.</a:t>
            </a:r>
          </a:p>
          <a:p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№20</a:t>
            </a:r>
          </a:p>
          <a:p>
            <a:r>
              <a:rPr lang="ru-RU" dirty="0" smtClean="0"/>
              <a:t>Ст. Подгорной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ТЭКа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3929090" cy="74613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Топливная промышленность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Нефтяная </a:t>
            </a:r>
            <a:endParaRPr lang="ru-RU" dirty="0" smtClean="0"/>
          </a:p>
          <a:p>
            <a:r>
              <a:rPr lang="ru-RU" dirty="0" smtClean="0"/>
              <a:t>газовая</a:t>
            </a:r>
          </a:p>
          <a:p>
            <a:r>
              <a:rPr lang="ru-RU" dirty="0" smtClean="0"/>
              <a:t>угольная</a:t>
            </a:r>
          </a:p>
          <a:p>
            <a:r>
              <a:rPr lang="ru-RU" dirty="0" smtClean="0"/>
              <a:t>Торфяная</a:t>
            </a:r>
            <a:endParaRPr lang="ru-RU" dirty="0" smtClean="0"/>
          </a:p>
          <a:p>
            <a:r>
              <a:rPr lang="ru-RU" dirty="0" smtClean="0"/>
              <a:t>сланцевая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72066" y="928671"/>
            <a:ext cx="3614734" cy="785818"/>
          </a:xfrm>
        </p:spPr>
        <p:txBody>
          <a:bodyPr/>
          <a:lstStyle/>
          <a:p>
            <a:r>
              <a:rPr lang="ru-RU" dirty="0" err="1" smtClean="0"/>
              <a:t>Эллектроэнергетика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ТЭС</a:t>
            </a:r>
            <a:endParaRPr lang="ru-RU" dirty="0" smtClean="0"/>
          </a:p>
          <a:p>
            <a:r>
              <a:rPr lang="ru-RU" dirty="0" smtClean="0"/>
              <a:t>АЭС</a:t>
            </a:r>
            <a:endParaRPr lang="ru-RU" dirty="0" smtClean="0"/>
          </a:p>
          <a:p>
            <a:r>
              <a:rPr lang="ru-RU" dirty="0" smtClean="0"/>
              <a:t>ГЭС</a:t>
            </a:r>
          </a:p>
          <a:p>
            <a:r>
              <a:rPr lang="ru-RU" dirty="0" smtClean="0"/>
              <a:t>Использование нетрадиционных видов энергии (солнца, приливов, ветра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2</a:t>
            </a:r>
            <a:br>
              <a:rPr lang="ru-RU" dirty="0" smtClean="0"/>
            </a:br>
            <a:r>
              <a:rPr lang="ru-RU" b="1" dirty="0" smtClean="0"/>
              <a:t>«Чтение с пометками </a:t>
            </a:r>
            <a:r>
              <a:rPr lang="ru-RU" b="1" dirty="0" err="1" smtClean="0"/>
              <a:t>INSERT</a:t>
            </a:r>
            <a:r>
              <a:rPr lang="ru-RU" b="1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V</a:t>
            </a:r>
            <a:r>
              <a:rPr lang="ru-RU" b="1" dirty="0" smtClean="0"/>
              <a:t> – </a:t>
            </a:r>
            <a:r>
              <a:rPr lang="ru-RU" b="1" dirty="0" smtClean="0">
                <a:solidFill>
                  <a:schemeClr val="accent1"/>
                </a:solidFill>
              </a:rPr>
              <a:t>то, что было известно учащимся ранее;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+</a:t>
            </a:r>
            <a:r>
              <a:rPr lang="ru-RU" b="1" dirty="0" smtClean="0">
                <a:solidFill>
                  <a:schemeClr val="accent2"/>
                </a:solidFill>
              </a:rPr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– новая, неожиданная информация;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–   </a:t>
            </a:r>
            <a:r>
              <a:rPr lang="ru-RU" b="1" dirty="0" smtClean="0">
                <a:solidFill>
                  <a:schemeClr val="accent1"/>
                </a:solidFill>
              </a:rPr>
              <a:t>– информация, противоречащая взглядам учащихся;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		</a:t>
            </a:r>
            <a:r>
              <a:rPr lang="ru-RU" b="1" dirty="0" smtClean="0"/>
              <a:t>?       </a:t>
            </a:r>
            <a:r>
              <a:rPr lang="ru-RU" b="1" dirty="0" smtClean="0">
                <a:solidFill>
                  <a:schemeClr val="accent2"/>
                </a:solidFill>
              </a:rPr>
              <a:t>– информация до конца не выяснена (не вполне понятна).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3 </a:t>
            </a:r>
            <a:br>
              <a:rPr lang="ru-RU" dirty="0" smtClean="0"/>
            </a:br>
            <a:r>
              <a:rPr lang="ru-RU" b="1" dirty="0" smtClean="0"/>
              <a:t>Прием «</a:t>
            </a:r>
            <a:r>
              <a:rPr lang="ru-RU" b="1" dirty="0" err="1" smtClean="0"/>
              <a:t>Фишбоун</a:t>
            </a:r>
            <a:r>
              <a:rPr lang="ru-RU" b="1" dirty="0" smtClean="0"/>
              <a:t>»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рыб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7767" y="2249805"/>
            <a:ext cx="4228465" cy="2358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4 </a:t>
            </a:r>
            <a:br>
              <a:rPr lang="ru-RU" dirty="0" smtClean="0"/>
            </a:br>
            <a:r>
              <a:rPr lang="ru-RU" b="1" dirty="0" smtClean="0"/>
              <a:t> Использование приема «Толстые и тонкие вопросы»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«Толстые и тонкие вопросы»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? тонкие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кто... </a:t>
            </a:r>
            <a:endParaRPr lang="ru-RU" dirty="0" smtClean="0"/>
          </a:p>
          <a:p>
            <a:r>
              <a:rPr lang="ru-RU" b="1" dirty="0" smtClean="0"/>
              <a:t>что... </a:t>
            </a:r>
            <a:endParaRPr lang="ru-RU" dirty="0" smtClean="0"/>
          </a:p>
          <a:p>
            <a:r>
              <a:rPr lang="ru-RU" b="1" dirty="0" smtClean="0"/>
              <a:t>когда... </a:t>
            </a:r>
            <a:endParaRPr lang="ru-RU" dirty="0" smtClean="0"/>
          </a:p>
          <a:p>
            <a:r>
              <a:rPr lang="ru-RU" b="1" dirty="0" smtClean="0"/>
              <a:t>может... </a:t>
            </a:r>
            <a:endParaRPr lang="ru-RU" dirty="0" smtClean="0"/>
          </a:p>
          <a:p>
            <a:r>
              <a:rPr lang="ru-RU" b="1" dirty="0" smtClean="0"/>
              <a:t>будет... </a:t>
            </a:r>
            <a:endParaRPr lang="ru-RU" dirty="0" smtClean="0"/>
          </a:p>
          <a:p>
            <a:r>
              <a:rPr lang="ru-RU" b="1" dirty="0" smtClean="0"/>
              <a:t>мог ли... </a:t>
            </a:r>
            <a:endParaRPr lang="ru-RU" dirty="0" smtClean="0"/>
          </a:p>
          <a:p>
            <a:r>
              <a:rPr lang="ru-RU" b="1" dirty="0" smtClean="0"/>
              <a:t>как звали... </a:t>
            </a:r>
            <a:endParaRPr lang="ru-RU" dirty="0" smtClean="0"/>
          </a:p>
          <a:p>
            <a:r>
              <a:rPr lang="ru-RU" b="1" dirty="0" smtClean="0"/>
              <a:t>было ли... </a:t>
            </a:r>
            <a:endParaRPr lang="ru-RU" dirty="0" smtClean="0"/>
          </a:p>
          <a:p>
            <a:r>
              <a:rPr lang="ru-RU" b="1" dirty="0" smtClean="0"/>
              <a:t>согласны ли вы... </a:t>
            </a:r>
            <a:endParaRPr lang="ru-RU" dirty="0" smtClean="0"/>
          </a:p>
          <a:p>
            <a:r>
              <a:rPr lang="ru-RU" b="1" dirty="0" smtClean="0"/>
              <a:t>верно...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? толстые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/>
              <a:t>дайте объяснение, почему... </a:t>
            </a:r>
            <a:endParaRPr lang="ru-RU" dirty="0" smtClean="0"/>
          </a:p>
          <a:p>
            <a:r>
              <a:rPr lang="ru-RU" b="1" dirty="0" smtClean="0"/>
              <a:t>почему вы думаете... </a:t>
            </a:r>
            <a:endParaRPr lang="ru-RU" dirty="0" smtClean="0"/>
          </a:p>
          <a:p>
            <a:r>
              <a:rPr lang="ru-RU" b="1" dirty="0" smtClean="0"/>
              <a:t>почему вы считаете... </a:t>
            </a:r>
            <a:endParaRPr lang="ru-RU" dirty="0" smtClean="0"/>
          </a:p>
          <a:p>
            <a:r>
              <a:rPr lang="ru-RU" b="1" dirty="0" smtClean="0"/>
              <a:t>в чем разница... </a:t>
            </a:r>
            <a:endParaRPr lang="ru-RU" dirty="0" smtClean="0"/>
          </a:p>
          <a:p>
            <a:r>
              <a:rPr lang="ru-RU" b="1" dirty="0" smtClean="0"/>
              <a:t>предположите, что будет, если... </a:t>
            </a:r>
            <a:endParaRPr lang="ru-RU" dirty="0" smtClean="0"/>
          </a:p>
          <a:p>
            <a:r>
              <a:rPr lang="ru-RU" b="1" dirty="0" smtClean="0"/>
              <a:t>что, если...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Владение навыками поиска, трактовки, анализа различных видов информации;</a:t>
            </a:r>
            <a:endParaRPr lang="ru-RU" dirty="0" smtClean="0"/>
          </a:p>
          <a:p>
            <a:r>
              <a:rPr lang="ru-RU" b="1" dirty="0" smtClean="0"/>
              <a:t>Умение формулировать корректные вопросы;</a:t>
            </a:r>
            <a:endParaRPr lang="ru-RU" dirty="0" smtClean="0"/>
          </a:p>
          <a:p>
            <a:r>
              <a:rPr lang="ru-RU" b="1" dirty="0" smtClean="0"/>
              <a:t>Интерес к творческой деятельности;</a:t>
            </a:r>
            <a:endParaRPr lang="ru-RU" dirty="0" smtClean="0"/>
          </a:p>
          <a:p>
            <a:r>
              <a:rPr lang="ru-RU" b="1" dirty="0" smtClean="0"/>
              <a:t>Самостоятельность учащихся в изучении предмета географии;</a:t>
            </a:r>
            <a:endParaRPr lang="ru-RU" dirty="0" smtClean="0"/>
          </a:p>
          <a:p>
            <a:r>
              <a:rPr lang="ru-RU" b="1" dirty="0" smtClean="0"/>
              <a:t>Умение аргументировано отстаивать свою позицию;</a:t>
            </a:r>
            <a:endParaRPr lang="ru-RU" dirty="0" smtClean="0"/>
          </a:p>
          <a:p>
            <a:r>
              <a:rPr lang="ru-RU" b="1" dirty="0" smtClean="0"/>
              <a:t>Умение найти выход в новой (нетрадиционной) ситуации;</a:t>
            </a:r>
            <a:endParaRPr lang="ru-RU" dirty="0" smtClean="0"/>
          </a:p>
          <a:p>
            <a:r>
              <a:rPr lang="ru-RU" b="1" dirty="0" smtClean="0"/>
              <a:t>Положительная мотивация к учебному предмету;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Критическое мышление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один </a:t>
            </a:r>
            <a:r>
              <a:rPr lang="ru-RU" dirty="0" smtClean="0"/>
              <a:t>из видов 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Технология </a:t>
            </a:r>
            <a:r>
              <a:rPr lang="ru-RU" dirty="0" err="1" smtClean="0"/>
              <a:t>РКМ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надпредметная</a:t>
            </a:r>
            <a:r>
              <a:rPr lang="ru-RU" dirty="0" smtClean="0"/>
              <a:t>, проникающая, она применима в любых </a:t>
            </a:r>
            <a:r>
              <a:rPr lang="ru-RU" dirty="0" smtClean="0"/>
              <a:t>программах </a:t>
            </a:r>
            <a:r>
              <a:rPr lang="ru-RU" dirty="0" smtClean="0"/>
              <a:t>и </a:t>
            </a:r>
            <a:r>
              <a:rPr lang="ru-RU" dirty="0" smtClean="0"/>
              <a:t>предметах.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развития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                      «Вызов»</a:t>
            </a:r>
          </a:p>
          <a:p>
            <a:r>
              <a:rPr lang="ru-RU" b="1" dirty="0" smtClean="0"/>
              <a:t>                        «Осмысление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/>
              <a:t>                        «Рефлексия</a:t>
            </a:r>
            <a:r>
              <a:rPr lang="ru-RU" b="1" dirty="0" smtClean="0"/>
              <a:t>»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стадия – </a:t>
            </a:r>
            <a:r>
              <a:rPr lang="ru-RU" b="1" dirty="0" smtClean="0"/>
              <a:t>«вызов»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smtClean="0"/>
              <a:t>учащихся активизируются имевшиеся ранее знания, пробуждается интерес к теме, определяются цели изучения предстоящего учебного материала.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стадия – </a:t>
            </a:r>
            <a:r>
              <a:rPr lang="ru-RU" b="1" dirty="0" smtClean="0"/>
              <a:t>«осмысление»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ходе которой и происходит непосредственная работа ученика с текстом, причем работа, направленная, осмысленная. Процесс чтения всегда сопровождается действиями ученика (маркировка, составление таблиц, ведение дневника), которые позволяют отслеживать собственное понимание. При этом понятие «текст» трактуется весьма широко: это и письменный текст, и речь преподавателя, и видеоматериал.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Третья стадия – </a:t>
            </a:r>
            <a:r>
              <a:rPr lang="ru-RU" b="1" dirty="0" smtClean="0"/>
              <a:t>«рефлексия» </a:t>
            </a:r>
            <a:r>
              <a:rPr lang="ru-RU" dirty="0" smtClean="0"/>
              <a:t>- размышления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этом этапе ученик формирует личностное отношение к тексту и фиксирует его либо с помощью собственного текста, либо своей позиции в дискуссии. Именно здесь происходит активное переосмысление собственных представлений с учетом вновь приобретенных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b="1" dirty="0" smtClean="0"/>
              <a:t>Организация урока.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Топливо</a:t>
            </a:r>
            <a:endParaRPr lang="ru-RU" dirty="0" smtClean="0"/>
          </a:p>
          <a:p>
            <a:r>
              <a:rPr lang="ru-RU" dirty="0" smtClean="0"/>
              <a:t>Электроэнергия</a:t>
            </a:r>
            <a:endParaRPr lang="ru-RU" dirty="0" smtClean="0"/>
          </a:p>
          <a:p>
            <a:r>
              <a:rPr lang="ru-RU" dirty="0" smtClean="0"/>
              <a:t>Нефть</a:t>
            </a:r>
            <a:endParaRPr lang="ru-RU" dirty="0" smtClean="0"/>
          </a:p>
          <a:p>
            <a:r>
              <a:rPr lang="ru-RU" dirty="0" smtClean="0"/>
              <a:t>газ</a:t>
            </a:r>
            <a:endParaRPr lang="ru-RU" dirty="0" smtClean="0"/>
          </a:p>
          <a:p>
            <a:r>
              <a:rPr lang="ru-RU" dirty="0" smtClean="0"/>
              <a:t>уголь</a:t>
            </a:r>
            <a:endParaRPr lang="ru-RU" dirty="0" smtClean="0"/>
          </a:p>
          <a:p>
            <a:r>
              <a:rPr lang="ru-RU" dirty="0" smtClean="0"/>
              <a:t>ТЭС</a:t>
            </a:r>
          </a:p>
          <a:p>
            <a:r>
              <a:rPr lang="ru-RU" dirty="0" smtClean="0"/>
              <a:t>Торф</a:t>
            </a:r>
            <a:endParaRPr lang="ru-RU" dirty="0" smtClean="0"/>
          </a:p>
          <a:p>
            <a:r>
              <a:rPr lang="ru-RU" dirty="0" smtClean="0"/>
              <a:t>сланцы</a:t>
            </a:r>
            <a:endParaRPr lang="ru-RU" dirty="0" smtClean="0"/>
          </a:p>
          <a:p>
            <a:r>
              <a:rPr lang="ru-RU" dirty="0" smtClean="0"/>
              <a:t>АЭС</a:t>
            </a:r>
          </a:p>
          <a:p>
            <a:r>
              <a:rPr lang="ru-RU" dirty="0" smtClean="0"/>
              <a:t>ГЭС</a:t>
            </a:r>
          </a:p>
          <a:p>
            <a:r>
              <a:rPr lang="ru-RU" dirty="0" smtClean="0"/>
              <a:t>энергии </a:t>
            </a:r>
            <a:r>
              <a:rPr lang="ru-RU" dirty="0" smtClean="0"/>
              <a:t>(солнца, приливов, ветра и т.д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395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Развитие критического мышления учащихся на уроках географии</vt:lpstr>
      <vt:lpstr>Критическое мышление </vt:lpstr>
      <vt:lpstr>Особенности организации</vt:lpstr>
      <vt:lpstr>Стадии развития критического мышления</vt:lpstr>
      <vt:lpstr>Первая стадия – «вызов»</vt:lpstr>
      <vt:lpstr>Вторая стадия – «осмысление» </vt:lpstr>
      <vt:lpstr>Третья стадия – «рефлексия» - размышления</vt:lpstr>
      <vt:lpstr>Организация урока. </vt:lpstr>
      <vt:lpstr>Пример 1</vt:lpstr>
      <vt:lpstr>Состав ТЭКа </vt:lpstr>
      <vt:lpstr>Пример 2 «Чтение с пометками INSERT»</vt:lpstr>
      <vt:lpstr>V – то, что было известно учащимся ранее; +    – новая, неожиданная информация; –   – информация, противоречащая взглядам учащихся;   ?       – информация до конца не выяснена (не вполне понятна).</vt:lpstr>
      <vt:lpstr>Пример 3  Прием «Фишбоун» </vt:lpstr>
      <vt:lpstr>Слайд 14</vt:lpstr>
      <vt:lpstr>Пример 4   Использование приема «Толстые и тонкие вопросы»</vt:lpstr>
      <vt:lpstr>«Толстые и тонкие вопросы»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учащихся на уроках географии</dc:title>
  <dc:creator>Игорь</dc:creator>
  <cp:lastModifiedBy>Игорь</cp:lastModifiedBy>
  <cp:revision>11</cp:revision>
  <dcterms:created xsi:type="dcterms:W3CDTF">2014-08-26T18:45:50Z</dcterms:created>
  <dcterms:modified xsi:type="dcterms:W3CDTF">2014-08-26T20:36:04Z</dcterms:modified>
</cp:coreProperties>
</file>